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1493" r:id="rId6"/>
    <p:sldId id="1500" r:id="rId7"/>
    <p:sldId id="1499" r:id="rId8"/>
    <p:sldId id="1494" r:id="rId9"/>
    <p:sldId id="1497" r:id="rId10"/>
  </p:sldIdLst>
  <p:sldSz cx="12192000" cy="6858000"/>
  <p:notesSz cx="6797675" cy="9926638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1C9"/>
    <a:srgbClr val="C8EEE9"/>
    <a:srgbClr val="E0EEE0"/>
    <a:srgbClr val="E3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93" autoAdjust="0"/>
    <p:restoredTop sz="94708" autoAdjust="0"/>
  </p:normalViewPr>
  <p:slideViewPr>
    <p:cSldViewPr snapToGrid="0">
      <p:cViewPr varScale="1">
        <p:scale>
          <a:sx n="107" d="100"/>
          <a:sy n="107" d="100"/>
        </p:scale>
        <p:origin x="144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Планируется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Внедрение искусственного интеллекта</c:v>
                </c:pt>
                <c:pt idx="1">
                  <c:v>Автоматизацию/роботизацию действующего производства</c:v>
                </c:pt>
                <c:pt idx="2">
                  <c:v>Создание полностью безлюдных производств</c:v>
                </c:pt>
                <c:pt idx="3">
                  <c:v>Рост расходов на НИОКР (&gt;20 % по сравнению с 2025 годом)</c:v>
                </c:pt>
                <c:pt idx="4">
                  <c:v>Рост выпуска инновационной продукции (&gt;20 % по сравнению с 2025г)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0.45</c:v>
                </c:pt>
                <c:pt idx="1">
                  <c:v>0.32624113475177308</c:v>
                </c:pt>
                <c:pt idx="2">
                  <c:v>4.3795620437956206E-2</c:v>
                </c:pt>
                <c:pt idx="3">
                  <c:v>0.21167883211678831</c:v>
                </c:pt>
                <c:pt idx="4">
                  <c:v>0.3188405797101449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D-4E82-AD4E-3F4621332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81714912"/>
        <c:axId val="1081716352"/>
      </c:barChart>
      <c:catAx>
        <c:axId val="1081714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ru-RU"/>
          </a:p>
        </c:txPr>
        <c:crossAx val="1081716352"/>
        <c:crosses val="autoZero"/>
        <c:auto val="1"/>
        <c:lblAlgn val="ctr"/>
        <c:lblOffset val="100"/>
        <c:noMultiLvlLbl val="0"/>
      </c:catAx>
      <c:valAx>
        <c:axId val="1081716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ru-RU"/>
          </a:p>
        </c:txPr>
        <c:crossAx val="1081714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Garamond" panose="02020404030301010803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98778892355123"/>
          <c:y val="2.6328753977111888E-2"/>
          <c:w val="0.45912162403808521"/>
          <c:h val="0.947342492045776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Создание технологий и решений для производства принципиально новой продукции</c:v>
                </c:pt>
                <c:pt idx="1">
                  <c:v>Внедрение цифровых решений</c:v>
                </c:pt>
                <c:pt idx="2">
                  <c:v>Разработка новых технологий/ оборудования для применения самой компанией</c:v>
                </c:pt>
                <c:pt idx="3">
                  <c:v>Повышение производительности труда</c:v>
                </c:pt>
                <c:pt idx="4">
                  <c:v>Повышение эффективности/ конкурентоспособности производства</c:v>
                </c:pt>
              </c:strCache>
            </c:strRef>
          </c:cat>
          <c:val>
            <c:numRef>
              <c:f>Лист1!$B$2:$B$6</c:f>
              <c:numCache>
                <c:formatCode>###0.0%</c:formatCode>
                <c:ptCount val="5"/>
                <c:pt idx="0">
                  <c:v>0.390625</c:v>
                </c:pt>
                <c:pt idx="1">
                  <c:v>0.46875</c:v>
                </c:pt>
                <c:pt idx="2">
                  <c:v>0.515625</c:v>
                </c:pt>
                <c:pt idx="3">
                  <c:v>0.5625</c:v>
                </c:pt>
                <c:pt idx="4">
                  <c:v>0.71875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6-435F-AB9C-086207DCC0F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9185024"/>
        <c:axId val="399186560"/>
      </c:barChart>
      <c:catAx>
        <c:axId val="39918502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399186560"/>
        <c:crosses val="autoZero"/>
        <c:auto val="1"/>
        <c:lblAlgn val="ctr"/>
        <c:lblOffset val="100"/>
        <c:noMultiLvlLbl val="0"/>
      </c:catAx>
      <c:valAx>
        <c:axId val="399186560"/>
        <c:scaling>
          <c:orientation val="minMax"/>
        </c:scaling>
        <c:delete val="1"/>
        <c:axPos val="b"/>
        <c:numFmt formatCode="###0.0%" sourceLinked="1"/>
        <c:majorTickMark val="none"/>
        <c:minorTickMark val="none"/>
        <c:tickLblPos val="nextTo"/>
        <c:crossAx val="399185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Garamond" panose="02020404030301010803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23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0B9238E0-A525-4560-A6B0-64DA51DA042F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r>
              <a:rPr lang="ru-RU"/>
              <a:t>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23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DA6E2AE6-6BCE-4CC9-94A9-4EBE8D4B5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0890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1048733" name="Дата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17D9F517-13D0-4132-9C59-2C63482B23F7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104873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104873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3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r>
              <a:rPr lang="ru-RU"/>
              <a:t>1</a:t>
            </a:r>
          </a:p>
        </p:txBody>
      </p:sp>
      <p:sp>
        <p:nvSpPr>
          <p:cNvPr id="104873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593F9571-ACBD-47A5-94E3-6D9D1C1300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252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582" name="PlaceHolder 2"/>
          <p:cNvSpPr>
            <a:spLocks noGrp="1"/>
          </p:cNvSpPr>
          <p:nvPr>
            <p:ph type="subTitle"/>
          </p:nvPr>
        </p:nvSpPr>
        <p:spPr>
          <a:xfrm>
            <a:off x="609600" y="3371561"/>
            <a:ext cx="1097232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1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2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PlaceHolder 1"/>
          <p:cNvSpPr>
            <a:spLocks noGrp="1"/>
          </p:cNvSpPr>
          <p:nvPr>
            <p:ph type="subTitle"/>
          </p:nvPr>
        </p:nvSpPr>
        <p:spPr>
          <a:xfrm>
            <a:off x="914400" y="5315381"/>
            <a:ext cx="1036272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5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6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7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29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0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31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3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4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7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7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8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9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10" name="PlaceHolder 5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PlaceHolder 1"/>
          <p:cNvSpPr>
            <a:spLocks noGrp="1"/>
          </p:cNvSpPr>
          <p:nvPr>
            <p:ph type="title"/>
          </p:nvPr>
        </p:nvSpPr>
        <p:spPr>
          <a:xfrm>
            <a:off x="914400" y="2740591"/>
            <a:ext cx="103627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1" name="PlaceHolder 3"/>
          <p:cNvSpPr>
            <a:spLocks noGrp="1"/>
          </p:cNvSpPr>
          <p:nvPr>
            <p:ph type="body"/>
          </p:nvPr>
        </p:nvSpPr>
        <p:spPr>
          <a:xfrm>
            <a:off x="431952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2" name="PlaceHolder 4"/>
          <p:cNvSpPr>
            <a:spLocks noGrp="1"/>
          </p:cNvSpPr>
          <p:nvPr>
            <p:ph type="body"/>
          </p:nvPr>
        </p:nvSpPr>
        <p:spPr>
          <a:xfrm>
            <a:off x="802944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3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4" name="PlaceHolder 6"/>
          <p:cNvSpPr>
            <a:spLocks noGrp="1"/>
          </p:cNvSpPr>
          <p:nvPr>
            <p:ph type="body"/>
          </p:nvPr>
        </p:nvSpPr>
        <p:spPr>
          <a:xfrm>
            <a:off x="431952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705" name="PlaceHolder 7"/>
          <p:cNvSpPr>
            <a:spLocks noGrp="1"/>
          </p:cNvSpPr>
          <p:nvPr>
            <p:ph type="body"/>
          </p:nvPr>
        </p:nvSpPr>
        <p:spPr>
          <a:xfrm>
            <a:off x="802944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laceHolder 1"/>
          <p:cNvSpPr>
            <a:spLocks noGrp="1"/>
          </p:cNvSpPr>
          <p:nvPr>
            <p:ph type="dt"/>
          </p:nvPr>
        </p:nvSpPr>
        <p:spPr>
          <a:xfrm>
            <a:off x="7086240" y="6534000"/>
            <a:ext cx="1879680" cy="2786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endParaRPr lang="ru-RU" sz="1200" b="0" strike="noStrike" spc="-1">
              <a:latin typeface="Times New Roman"/>
            </a:endParaRPr>
          </a:p>
        </p:txBody>
      </p:sp>
      <p:sp>
        <p:nvSpPr>
          <p:cNvPr id="1048577" name="PlaceHolder 2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048578" name="PlaceHolder 3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200" b="0" strike="noStrike" spc="-1">
                <a:solidFill>
                  <a:srgbClr val="7091A1"/>
                </a:solidFill>
                <a:latin typeface="Calibri"/>
              </a:rPr>
              <a:t>Seite </a:t>
            </a:r>
            <a:fld id="{8F387C3B-9726-41CB-9A66-268EA58FC3FB}" type="slidenum">
              <a:rPr lang="ru-RU" sz="1200" b="0" strike="noStrike" spc="-1">
                <a:solidFill>
                  <a:srgbClr val="7091A1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48579" name="PlaceHolder 4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048580" name="PlaceHolder 5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/>
          <p:cNvSpPr/>
          <p:nvPr/>
        </p:nvSpPr>
        <p:spPr>
          <a:xfrm>
            <a:off x="-7247" y="-12759"/>
            <a:ext cx="12192000" cy="180040"/>
          </a:xfrm>
          <a:prstGeom prst="rect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CustomShape 3"/>
          <p:cNvSpPr/>
          <p:nvPr/>
        </p:nvSpPr>
        <p:spPr>
          <a:xfrm flipV="1">
            <a:off x="0" y="6630785"/>
            <a:ext cx="12192000" cy="227215"/>
          </a:xfrm>
          <a:prstGeom prst="rect">
            <a:avLst/>
          </a:prstGeom>
          <a:gradFill rotWithShape="0">
            <a:gsLst>
              <a:gs pos="0">
                <a:srgbClr val="2E5F99"/>
              </a:gs>
              <a:gs pos="100000">
                <a:srgbClr val="3C7AC7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 lIns="90000" tIns="45000" rIns="90000" bIns="45000" anchor="ctr">
            <a:noAutofit/>
          </a:bodyPr>
          <a:lstStyle>
            <a:defPPr lvl="0">
              <a:defRPr lang="ru-RU"/>
            </a:defPPr>
            <a:lvl1pPr marL="0" lv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040" algn="ctr"/>
            <a:endParaRPr lang="ru-RU" sz="1600" spc="-1" dirty="0"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2892E2-C1A6-C5B8-20FC-1D6A992CF49D}"/>
              </a:ext>
            </a:extLst>
          </p:cNvPr>
          <p:cNvSpPr txBox="1"/>
          <p:nvPr/>
        </p:nvSpPr>
        <p:spPr>
          <a:xfrm>
            <a:off x="494118" y="2951946"/>
            <a:ext cx="113987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784" algn="ctr">
              <a:spcBef>
                <a:spcPts val="300"/>
              </a:spcBef>
              <a:tabLst>
                <a:tab pos="359265" algn="l"/>
              </a:tabLst>
            </a:pPr>
            <a:r>
              <a:rPr lang="ru-RU" sz="2800" b="1" dirty="0">
                <a:solidFill>
                  <a:srgbClr val="142D45"/>
                </a:solidFill>
                <a:latin typeface="Garamond" panose="02020404030301010803" pitchFamily="18" charset="0"/>
                <a:ea typeface="Arial"/>
                <a:cs typeface="Arial"/>
              </a:rPr>
              <a:t>Проект федерального закона «О создании и трансфере технологий в Российской Федерации»:</a:t>
            </a:r>
            <a:br>
              <a:rPr lang="ru-RU" sz="2800" b="1" dirty="0">
                <a:solidFill>
                  <a:srgbClr val="142D45"/>
                </a:solidFill>
                <a:latin typeface="Garamond" panose="02020404030301010803" pitchFamily="18" charset="0"/>
                <a:ea typeface="Arial"/>
                <a:cs typeface="Arial"/>
              </a:rPr>
            </a:br>
            <a:r>
              <a:rPr lang="ru-RU" sz="2800" b="1" dirty="0">
                <a:solidFill>
                  <a:srgbClr val="142D45"/>
                </a:solidFill>
                <a:latin typeface="Garamond" panose="02020404030301010803" pitchFamily="18" charset="0"/>
                <a:ea typeface="Arial"/>
                <a:cs typeface="Arial"/>
              </a:rPr>
              <a:t> актуальность и основные положения</a:t>
            </a:r>
            <a:endParaRPr lang="ru-RU" sz="2800" b="1" dirty="0">
              <a:solidFill>
                <a:srgbClr val="001F5F"/>
              </a:solidFill>
              <a:latin typeface="Garamond" panose="02020404030301010803" pitchFamily="18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83918-B6C8-EA91-74CC-D2E458FC6F31}"/>
              </a:ext>
            </a:extLst>
          </p:cNvPr>
          <p:cNvSpPr txBox="1"/>
          <p:nvPr/>
        </p:nvSpPr>
        <p:spPr>
          <a:xfrm>
            <a:off x="6559826" y="5197190"/>
            <a:ext cx="53330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Мария Глухова </a:t>
            </a:r>
          </a:p>
          <a:p>
            <a:r>
              <a:rPr lang="ru-RU" dirty="0">
                <a:latin typeface="Garamond" panose="02020404030301010803" pitchFamily="18" charset="0"/>
              </a:rPr>
              <a:t>Исполнительный вице-президент Российского союза промышленников и предпринимателей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02DA09-DB73-5AAF-EE1B-0803BB28A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651" y="283639"/>
            <a:ext cx="2375541" cy="16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F4C7D-45A4-D277-1D2C-0A1B54F89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>
            <a:extLst>
              <a:ext uri="{FF2B5EF4-FFF2-40B4-BE49-F238E27FC236}">
                <a16:creationId xmlns:a16="http://schemas.microsoft.com/office/drawing/2014/main" id="{3F89A517-E0E7-F08E-2466-10AF95B3A6F3}"/>
              </a:ext>
            </a:extLst>
          </p:cNvPr>
          <p:cNvSpPr/>
          <p:nvPr/>
        </p:nvSpPr>
        <p:spPr>
          <a:xfrm>
            <a:off x="31236" y="669279"/>
            <a:ext cx="12192000" cy="180040"/>
          </a:xfrm>
          <a:prstGeom prst="rect">
            <a:avLst/>
          </a:prstGeom>
          <a:gradFill flip="none" rotWithShape="1">
            <a:gsLst>
              <a:gs pos="0">
                <a:srgbClr val="2E5F99"/>
              </a:gs>
              <a:gs pos="53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80FE78-7A5E-0D94-DCA6-B105C7F35AA8}"/>
              </a:ext>
            </a:extLst>
          </p:cNvPr>
          <p:cNvSpPr txBox="1"/>
          <p:nvPr/>
        </p:nvSpPr>
        <p:spPr>
          <a:xfrm>
            <a:off x="225889" y="146059"/>
            <a:ext cx="95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Garamond" panose="02020404030301010803" pitchFamily="18" charset="0"/>
              </a:rPr>
              <a:t>Актуальность темы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C874AE-408D-A5FF-9CCE-D06247D5CBDA}"/>
              </a:ext>
            </a:extLst>
          </p:cNvPr>
          <p:cNvSpPr/>
          <p:nvPr/>
        </p:nvSpPr>
        <p:spPr bwMode="auto">
          <a:xfrm>
            <a:off x="11893387" y="6576281"/>
            <a:ext cx="2584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F8D7701-D914-A746-AB52-CA3A16493593}" type="slidenum">
              <a:rPr lang="en-US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2</a:t>
            </a:fld>
            <a:endParaRPr lang="ru-RU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36CDAC5C-A0BB-E6AE-D973-76E9F56DC3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881292"/>
              </p:ext>
            </p:extLst>
          </p:nvPr>
        </p:nvGraphicFramePr>
        <p:xfrm>
          <a:off x="107576" y="1471098"/>
          <a:ext cx="6329083" cy="5205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176AF81-7667-5612-F963-EA115F6ECB20}"/>
              </a:ext>
            </a:extLst>
          </p:cNvPr>
          <p:cNvSpPr txBox="1"/>
          <p:nvPr/>
        </p:nvSpPr>
        <p:spPr>
          <a:xfrm>
            <a:off x="107576" y="854797"/>
            <a:ext cx="6506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Доля компаний, которые до 2030 года планируют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5B791F3B-CCD8-8C75-F0BC-758D4786E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9202187"/>
              </p:ext>
            </p:extLst>
          </p:nvPr>
        </p:nvGraphicFramePr>
        <p:xfrm>
          <a:off x="6212542" y="1270295"/>
          <a:ext cx="5871882" cy="5305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39CC756-0699-7EAB-16AE-F8E830927D34}"/>
              </a:ext>
            </a:extLst>
          </p:cNvPr>
          <p:cNvSpPr txBox="1"/>
          <p:nvPr/>
        </p:nvSpPr>
        <p:spPr>
          <a:xfrm>
            <a:off x="6293160" y="867905"/>
            <a:ext cx="545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Топ-5 причин для инвестирования в НИОКР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1305161-1498-0784-BC9C-E732A8878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70" y="-16195"/>
            <a:ext cx="1453635" cy="10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42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023CE-46B8-03B4-CA4D-EAFFE9DB7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>
            <a:extLst>
              <a:ext uri="{FF2B5EF4-FFF2-40B4-BE49-F238E27FC236}">
                <a16:creationId xmlns:a16="http://schemas.microsoft.com/office/drawing/2014/main" id="{03EDF419-7EC6-4B1C-FC33-8DF2934B290D}"/>
              </a:ext>
            </a:extLst>
          </p:cNvPr>
          <p:cNvSpPr/>
          <p:nvPr/>
        </p:nvSpPr>
        <p:spPr>
          <a:xfrm>
            <a:off x="0" y="840155"/>
            <a:ext cx="12192000" cy="180040"/>
          </a:xfrm>
          <a:prstGeom prst="rect">
            <a:avLst/>
          </a:prstGeom>
          <a:gradFill flip="none" rotWithShape="1">
            <a:gsLst>
              <a:gs pos="0">
                <a:srgbClr val="2E5F99"/>
              </a:gs>
              <a:gs pos="53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C87637-3602-38B2-ED1E-B498CDA4BF4C}"/>
              </a:ext>
            </a:extLst>
          </p:cNvPr>
          <p:cNvSpPr txBox="1"/>
          <p:nvPr/>
        </p:nvSpPr>
        <p:spPr>
          <a:xfrm>
            <a:off x="225889" y="146059"/>
            <a:ext cx="95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Garamond" panose="02020404030301010803" pitchFamily="18" charset="0"/>
              </a:rPr>
              <a:t>Основные характеристики инициативы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C712D2-76DA-7F5C-B3DB-FCE61048A6C3}"/>
              </a:ext>
            </a:extLst>
          </p:cNvPr>
          <p:cNvSpPr/>
          <p:nvPr/>
        </p:nvSpPr>
        <p:spPr bwMode="auto">
          <a:xfrm>
            <a:off x="11893387" y="6576281"/>
            <a:ext cx="2584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F8D7701-D914-A746-AB52-CA3A16493593}" type="slidenum">
              <a:rPr lang="en-US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3</a:t>
            </a:fld>
            <a:endParaRPr lang="ru-RU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39156F-ABE2-BD56-2F26-1AD2734B5CE5}"/>
              </a:ext>
            </a:extLst>
          </p:cNvPr>
          <p:cNvSpPr txBox="1"/>
          <p:nvPr/>
        </p:nvSpPr>
        <p:spPr>
          <a:xfrm>
            <a:off x="225889" y="5659964"/>
            <a:ext cx="2410792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>
            <a:defPPr lvl="0">
              <a:defRPr lang="ru-RU"/>
            </a:defPPr>
            <a:lvl1pPr>
              <a:defRPr sz="2400"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Предмет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B330D1-6AAE-D4D8-F490-2D311143711C}"/>
              </a:ext>
            </a:extLst>
          </p:cNvPr>
          <p:cNvSpPr txBox="1"/>
          <p:nvPr/>
        </p:nvSpPr>
        <p:spPr>
          <a:xfrm>
            <a:off x="2831335" y="5659964"/>
            <a:ext cx="913477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sz="2000" dirty="0"/>
              <a:t>Регулирование отношений по организации создания, развития, трансфера и промышленного применения технологий с использованием государственного, частного и смешанного финансирования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A81A6E-B31F-5520-5418-DE55932046DC}"/>
              </a:ext>
            </a:extLst>
          </p:cNvPr>
          <p:cNvSpPr txBox="1"/>
          <p:nvPr/>
        </p:nvSpPr>
        <p:spPr>
          <a:xfrm>
            <a:off x="2831335" y="4573932"/>
            <a:ext cx="913477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sz="2000" dirty="0"/>
              <a:t>Совокупность взаимосвязанных институтов, правил, процедур и механизмов, которые обеспечивают воспроизводимый цикл получения, освоения и промышленного использования новых знаний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8A0F85-0FA9-D35B-C5C1-3D8559A5C25E}"/>
              </a:ext>
            </a:extLst>
          </p:cNvPr>
          <p:cNvSpPr txBox="1"/>
          <p:nvPr/>
        </p:nvSpPr>
        <p:spPr>
          <a:xfrm>
            <a:off x="225889" y="4573932"/>
            <a:ext cx="2410792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>
            <a:defPPr lvl="0">
              <a:defRPr lang="ru-RU"/>
            </a:defPPr>
            <a:lvl1pPr>
              <a:defRPr sz="2400"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Система регулирования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E7767-9B08-F19F-402D-CB11226379C9}"/>
              </a:ext>
            </a:extLst>
          </p:cNvPr>
          <p:cNvSpPr txBox="1"/>
          <p:nvPr/>
        </p:nvSpPr>
        <p:spPr>
          <a:xfrm>
            <a:off x="225889" y="1164775"/>
            <a:ext cx="2410792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>
            <a:defPPr lvl="0">
              <a:defRPr lang="ru-RU"/>
            </a:defPPr>
            <a:lvl1pPr>
              <a:defRPr sz="2400" b="1">
                <a:latin typeface="Garamond" panose="02020404030301010803" pitchFamily="18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Цель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C23CC1-78AA-89AC-BEA8-9D0FE7810670}"/>
              </a:ext>
            </a:extLst>
          </p:cNvPr>
          <p:cNvSpPr txBox="1"/>
          <p:nvPr/>
        </p:nvSpPr>
        <p:spPr>
          <a:xfrm>
            <a:off x="225889" y="1946024"/>
            <a:ext cx="2410792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>
            <a:defPPr lvl="0">
              <a:defRPr lang="ru-RU"/>
            </a:defPPr>
            <a:lvl1pPr>
              <a:defRPr sz="2400"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Основные задачи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3FBC6F-B340-C6EB-54EB-0BCDC1DA18E7}"/>
              </a:ext>
            </a:extLst>
          </p:cNvPr>
          <p:cNvSpPr txBox="1"/>
          <p:nvPr/>
        </p:nvSpPr>
        <p:spPr>
          <a:xfrm>
            <a:off x="2831335" y="1164775"/>
            <a:ext cx="9134775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sz="2000" dirty="0"/>
              <a:t>Создание правовых условий для формирования наукоемкой и высокотехнологичной экономики и достижения технологического лидерства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DE1455-C800-5B27-DAF6-41F9168279CE}"/>
              </a:ext>
            </a:extLst>
          </p:cNvPr>
          <p:cNvSpPr txBox="1"/>
          <p:nvPr/>
        </p:nvSpPr>
        <p:spPr>
          <a:xfrm>
            <a:off x="2831335" y="1946024"/>
            <a:ext cx="9134774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sz="2000" dirty="0"/>
              <a:t>Обеспечение контроля над базовыми, критическими и сквозными технологиями</a:t>
            </a:r>
          </a:p>
          <a:p>
            <a:r>
              <a:rPr lang="ru-RU" sz="2000" dirty="0"/>
              <a:t>Содействие трансформации отраслевой структуры экономики в пользу высокотехнологичных и наукоемких отраслей</a:t>
            </a:r>
          </a:p>
          <a:p>
            <a:r>
              <a:rPr lang="ru-RU" sz="2000" dirty="0"/>
              <a:t>Формирование эффективной системы трансфера технологий</a:t>
            </a:r>
          </a:p>
          <a:p>
            <a:r>
              <a:rPr lang="ru-RU" sz="2000" dirty="0"/>
              <a:t>Формирование конкурентоспособного отраслевого сектора исследований и разработок</a:t>
            </a:r>
          </a:p>
          <a:p>
            <a:r>
              <a:rPr lang="ru-RU" sz="2000" dirty="0"/>
              <a:t>Формирование эффективной системы распределения и ответственности в части научных и инновационных рисков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416A9F8-3663-5B59-E4D7-617F54CC0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70" y="-16195"/>
            <a:ext cx="1453635" cy="10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77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45CBE-D4BA-DA75-211C-33F24B52C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>
            <a:extLst>
              <a:ext uri="{FF2B5EF4-FFF2-40B4-BE49-F238E27FC236}">
                <a16:creationId xmlns:a16="http://schemas.microsoft.com/office/drawing/2014/main" id="{28155BB3-FD70-A6DA-D963-96897E69F889}"/>
              </a:ext>
            </a:extLst>
          </p:cNvPr>
          <p:cNvSpPr/>
          <p:nvPr/>
        </p:nvSpPr>
        <p:spPr>
          <a:xfrm>
            <a:off x="0" y="846002"/>
            <a:ext cx="12192000" cy="180040"/>
          </a:xfrm>
          <a:prstGeom prst="rect">
            <a:avLst/>
          </a:prstGeom>
          <a:gradFill flip="none" rotWithShape="1">
            <a:gsLst>
              <a:gs pos="0">
                <a:srgbClr val="2E5F99"/>
              </a:gs>
              <a:gs pos="53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71BD99-EA45-3A48-E45F-8C8886BC6B69}"/>
              </a:ext>
            </a:extLst>
          </p:cNvPr>
          <p:cNvSpPr txBox="1"/>
          <p:nvPr/>
        </p:nvSpPr>
        <p:spPr>
          <a:xfrm>
            <a:off x="157240" y="207322"/>
            <a:ext cx="95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800" b="1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Зачем нужен отдельный федеральный закон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0851AB-2775-2CCC-AD58-FC43F931349F}"/>
              </a:ext>
            </a:extLst>
          </p:cNvPr>
          <p:cNvSpPr/>
          <p:nvPr/>
        </p:nvSpPr>
        <p:spPr bwMode="auto">
          <a:xfrm>
            <a:off x="11893387" y="6576281"/>
            <a:ext cx="2584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F8D7701-D914-A746-AB52-CA3A16493593}" type="slidenum">
              <a:rPr lang="en-US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4</a:t>
            </a:fld>
            <a:endParaRPr lang="ru-RU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C65F26-1278-FEFA-2838-9DF5818EEDB6}"/>
              </a:ext>
            </a:extLst>
          </p:cNvPr>
          <p:cNvSpPr txBox="1"/>
          <p:nvPr/>
        </p:nvSpPr>
        <p:spPr>
          <a:xfrm>
            <a:off x="539827" y="1536512"/>
            <a:ext cx="317285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aramond" panose="02020404030301010803" pitchFamily="18" charset="0"/>
              </a:rPr>
              <a:t>Несогласованность и раздробленность профильных институтов и инструментов поддержки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8FE1D2-0DAF-F81C-8147-FE2A11B52E3E}"/>
              </a:ext>
            </a:extLst>
          </p:cNvPr>
          <p:cNvSpPr txBox="1"/>
          <p:nvPr/>
        </p:nvSpPr>
        <p:spPr>
          <a:xfrm>
            <a:off x="4376546" y="1536991"/>
            <a:ext cx="3172857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aramond" panose="02020404030301010803" pitchFamily="18" charset="0"/>
              </a:rPr>
              <a:t>Устранение разрывов в </a:t>
            </a:r>
            <a:r>
              <a:rPr lang="ru-RU" sz="2000" dirty="0" err="1">
                <a:latin typeface="Garamond" panose="02020404030301010803" pitchFamily="18" charset="0"/>
              </a:rPr>
              <a:t>регуляторике</a:t>
            </a:r>
            <a:endParaRPr lang="ru-RU" sz="2000" dirty="0">
              <a:latin typeface="Garamond" panose="020204040303010108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DFA72A-AF98-56EF-60BF-4066CE14BB11}"/>
              </a:ext>
            </a:extLst>
          </p:cNvPr>
          <p:cNvSpPr txBox="1"/>
          <p:nvPr/>
        </p:nvSpPr>
        <p:spPr>
          <a:xfrm>
            <a:off x="4376547" y="2445080"/>
            <a:ext cx="3172856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Единая база полного цикла создания и трансфера технологий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D08999-1801-D96F-96A9-357A10AB602C}"/>
              </a:ext>
            </a:extLst>
          </p:cNvPr>
          <p:cNvSpPr txBox="1"/>
          <p:nvPr/>
        </p:nvSpPr>
        <p:spPr>
          <a:xfrm>
            <a:off x="8213265" y="1532545"/>
            <a:ext cx="3172855" cy="22467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Закрепление общих принципов и формата взаимодействия бизнеса, государства и исследовательских структур в сфере трансфера технологий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2D6895-8893-8517-F97D-A3A0A9E09CB6}"/>
              </a:ext>
            </a:extLst>
          </p:cNvPr>
          <p:cNvSpPr txBox="1"/>
          <p:nvPr/>
        </p:nvSpPr>
        <p:spPr>
          <a:xfrm>
            <a:off x="8213263" y="3956469"/>
            <a:ext cx="3172854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Единые правила для участников разных отраслей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A40184-FA24-06C0-35B6-CDB0FB512F37}"/>
              </a:ext>
            </a:extLst>
          </p:cNvPr>
          <p:cNvSpPr txBox="1"/>
          <p:nvPr/>
        </p:nvSpPr>
        <p:spPr>
          <a:xfrm>
            <a:off x="4376545" y="3660946"/>
            <a:ext cx="3172856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Предсказуемые условия долгосрочного сотрудничества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AAB0B6-8813-B9B8-8696-CE733DC34479}"/>
              </a:ext>
            </a:extLst>
          </p:cNvPr>
          <p:cNvSpPr txBox="1"/>
          <p:nvPr/>
        </p:nvSpPr>
        <p:spPr>
          <a:xfrm>
            <a:off x="4376545" y="4876812"/>
            <a:ext cx="3172854" cy="1631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Публичное обсуждение соотношения частного интереса, конкуренции и национальной безопасности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B3622A-F546-B47F-EAD4-98926E3E4476}"/>
              </a:ext>
            </a:extLst>
          </p:cNvPr>
          <p:cNvSpPr txBox="1"/>
          <p:nvPr/>
        </p:nvSpPr>
        <p:spPr>
          <a:xfrm>
            <a:off x="539826" y="3140862"/>
            <a:ext cx="317285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aramond" panose="02020404030301010803" pitchFamily="18" charset="0"/>
              </a:rPr>
              <a:t>Неопределенность сфер ответственности и полномочий участников трансфера технологий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0A3DB75-9963-4715-598B-4DD919B9E481}"/>
              </a:ext>
            </a:extLst>
          </p:cNvPr>
          <p:cNvCxnSpPr/>
          <p:nvPr/>
        </p:nvCxnSpPr>
        <p:spPr>
          <a:xfrm>
            <a:off x="4010140" y="1532545"/>
            <a:ext cx="0" cy="497548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2895074-CEF9-FD5D-62C4-A738CCB7D33C}"/>
              </a:ext>
            </a:extLst>
          </p:cNvPr>
          <p:cNvSpPr txBox="1"/>
          <p:nvPr/>
        </p:nvSpPr>
        <p:spPr>
          <a:xfrm>
            <a:off x="539826" y="4745212"/>
            <a:ext cx="317285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Garamond" panose="02020404030301010803" pitchFamily="18" charset="0"/>
              </a:rPr>
              <a:t>Высокий уровень риска для всех участников процесса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DED746-5476-4701-FC20-2AEC6C715AC3}"/>
              </a:ext>
            </a:extLst>
          </p:cNvPr>
          <p:cNvSpPr txBox="1"/>
          <p:nvPr/>
        </p:nvSpPr>
        <p:spPr>
          <a:xfrm>
            <a:off x="8213263" y="5099155"/>
            <a:ext cx="3172854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000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Фиксация «права на риск» при сохранении ответственности за нарушения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4B75FF7D-9A24-37C2-D2D7-D284C9116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70" y="-16195"/>
            <a:ext cx="1453635" cy="10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885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46746-DA91-6300-E47B-0A9D2DF7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>
            <a:extLst>
              <a:ext uri="{FF2B5EF4-FFF2-40B4-BE49-F238E27FC236}">
                <a16:creationId xmlns:a16="http://schemas.microsoft.com/office/drawing/2014/main" id="{FAE23F34-EB42-88C8-3E13-355182075CF5}"/>
              </a:ext>
            </a:extLst>
          </p:cNvPr>
          <p:cNvSpPr/>
          <p:nvPr/>
        </p:nvSpPr>
        <p:spPr>
          <a:xfrm>
            <a:off x="0" y="744221"/>
            <a:ext cx="12192000" cy="180040"/>
          </a:xfrm>
          <a:prstGeom prst="rect">
            <a:avLst/>
          </a:prstGeom>
          <a:gradFill flip="none" rotWithShape="1">
            <a:gsLst>
              <a:gs pos="0">
                <a:srgbClr val="2E5F99"/>
              </a:gs>
              <a:gs pos="53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CC161-BFCB-8DF0-CD5F-AF5441DD5D79}"/>
              </a:ext>
            </a:extLst>
          </p:cNvPr>
          <p:cNvSpPr txBox="1"/>
          <p:nvPr/>
        </p:nvSpPr>
        <p:spPr>
          <a:xfrm>
            <a:off x="266765" y="64044"/>
            <a:ext cx="95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800" b="1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Ожидаемые результаты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8C3041-22DC-3594-1897-B7C976B95AB2}"/>
              </a:ext>
            </a:extLst>
          </p:cNvPr>
          <p:cNvSpPr/>
          <p:nvPr/>
        </p:nvSpPr>
        <p:spPr bwMode="auto">
          <a:xfrm>
            <a:off x="11893387" y="6576281"/>
            <a:ext cx="2584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F8D7701-D914-A746-AB52-CA3A16493593}" type="slidenum">
              <a:rPr lang="en-US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5</a:t>
            </a:fld>
            <a:endParaRPr lang="ru-RU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0AAE58-B303-C60C-DE81-DDABFACD7953}"/>
              </a:ext>
            </a:extLst>
          </p:cNvPr>
          <p:cNvSpPr txBox="1"/>
          <p:nvPr/>
        </p:nvSpPr>
        <p:spPr>
          <a:xfrm>
            <a:off x="2269384" y="4885816"/>
            <a:ext cx="2254843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Целесообразность участия в проектах с ранних стадий разработки технологий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B662EC-3F6E-B769-FEEF-38F29C24BD79}"/>
              </a:ext>
            </a:extLst>
          </p:cNvPr>
          <p:cNvSpPr txBox="1"/>
          <p:nvPr/>
        </p:nvSpPr>
        <p:spPr>
          <a:xfrm>
            <a:off x="128262" y="4885816"/>
            <a:ext cx="1914854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latin typeface="Garamond" panose="02020404030301010803" pitchFamily="18" charset="0"/>
              </a:rPr>
              <a:t>Для бизнеса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11735-0286-21C1-5E41-E684144F6D48}"/>
              </a:ext>
            </a:extLst>
          </p:cNvPr>
          <p:cNvSpPr txBox="1"/>
          <p:nvPr/>
        </p:nvSpPr>
        <p:spPr>
          <a:xfrm>
            <a:off x="4646747" y="3031954"/>
            <a:ext cx="241269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Возможности развития и/или доступа к необходимой инфраструктуре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B79A03-D31E-4E51-3570-ACBADD306EF9}"/>
              </a:ext>
            </a:extLst>
          </p:cNvPr>
          <p:cNvSpPr txBox="1"/>
          <p:nvPr/>
        </p:nvSpPr>
        <p:spPr>
          <a:xfrm>
            <a:off x="134284" y="3106101"/>
            <a:ext cx="1914854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latin typeface="Garamond" panose="02020404030301010803" pitchFamily="18" charset="0"/>
              </a:rPr>
              <a:t>Для науки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D7DE60-CBFE-4A97-EA89-A86330EBA65E}"/>
              </a:ext>
            </a:extLst>
          </p:cNvPr>
          <p:cNvSpPr txBox="1"/>
          <p:nvPr/>
        </p:nvSpPr>
        <p:spPr>
          <a:xfrm>
            <a:off x="4646747" y="1747924"/>
            <a:ext cx="241269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Технологический суверенитет и технологическое лидерство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D7449C-5D55-0301-BE10-61D9E1DD4FD3}"/>
              </a:ext>
            </a:extLst>
          </p:cNvPr>
          <p:cNvSpPr txBox="1"/>
          <p:nvPr/>
        </p:nvSpPr>
        <p:spPr>
          <a:xfrm>
            <a:off x="134284" y="1751827"/>
            <a:ext cx="1914854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Для государства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AA5684-39DE-1102-2501-9CF07ED0E178}"/>
              </a:ext>
            </a:extLst>
          </p:cNvPr>
          <p:cNvSpPr txBox="1"/>
          <p:nvPr/>
        </p:nvSpPr>
        <p:spPr>
          <a:xfrm>
            <a:off x="2161861" y="1751827"/>
            <a:ext cx="236236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Garamond" panose="02020404030301010803" pitchFamily="18" charset="0"/>
              </a:rPr>
              <a:t>Трансформация отраслевой структуры экономики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E36220-B087-42BD-08DF-F27BACFE3B60}"/>
              </a:ext>
            </a:extLst>
          </p:cNvPr>
          <p:cNvSpPr txBox="1"/>
          <p:nvPr/>
        </p:nvSpPr>
        <p:spPr>
          <a:xfrm>
            <a:off x="7131633" y="3041256"/>
            <a:ext cx="241269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Возможности для  долгосрочного финансирования и развития компетенций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EBF51D-B4D3-D0E1-06FE-9B618192EEA3}"/>
              </a:ext>
            </a:extLst>
          </p:cNvPr>
          <p:cNvSpPr txBox="1"/>
          <p:nvPr/>
        </p:nvSpPr>
        <p:spPr>
          <a:xfrm>
            <a:off x="9616602" y="3050558"/>
            <a:ext cx="2412611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Условия</a:t>
            </a:r>
            <a:r>
              <a:rPr lang="en-US" dirty="0"/>
              <a:t> </a:t>
            </a:r>
            <a:r>
              <a:rPr lang="ru-RU" dirty="0"/>
              <a:t>для коммерциализации результатов и институализации организационных трансформаций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AED7EE-CEF0-B6AF-9224-99115FCF2E50}"/>
              </a:ext>
            </a:extLst>
          </p:cNvPr>
          <p:cNvSpPr txBox="1"/>
          <p:nvPr/>
        </p:nvSpPr>
        <p:spPr>
          <a:xfrm>
            <a:off x="2161861" y="1019868"/>
            <a:ext cx="2412694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Системные задачи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9AD951-0567-1FAB-1370-712C6A6D49D3}"/>
              </a:ext>
            </a:extLst>
          </p:cNvPr>
          <p:cNvSpPr txBox="1"/>
          <p:nvPr/>
        </p:nvSpPr>
        <p:spPr>
          <a:xfrm>
            <a:off x="9616519" y="1012927"/>
            <a:ext cx="2412694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Организационные задачи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AB0EE8-DA37-E93C-2FB1-D9122FF46A42}"/>
              </a:ext>
            </a:extLst>
          </p:cNvPr>
          <p:cNvSpPr txBox="1"/>
          <p:nvPr/>
        </p:nvSpPr>
        <p:spPr>
          <a:xfrm>
            <a:off x="4646747" y="1012927"/>
            <a:ext cx="2412694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Технологические задачи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B0CFEB-4233-42C1-3A2F-DD3A4E33A904}"/>
              </a:ext>
            </a:extLst>
          </p:cNvPr>
          <p:cNvSpPr txBox="1"/>
          <p:nvPr/>
        </p:nvSpPr>
        <p:spPr>
          <a:xfrm>
            <a:off x="7131633" y="1019868"/>
            <a:ext cx="2412694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Финансовые задачи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F296F2-9C4D-FB3F-168D-B5995E44AA67}"/>
              </a:ext>
            </a:extLst>
          </p:cNvPr>
          <p:cNvSpPr txBox="1"/>
          <p:nvPr/>
        </p:nvSpPr>
        <p:spPr>
          <a:xfrm>
            <a:off x="7131716" y="4887916"/>
            <a:ext cx="2412611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Прозрачность и привлекательность мер поддержки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DF5707-B97F-D90D-41EC-6298AF582444}"/>
              </a:ext>
            </a:extLst>
          </p:cNvPr>
          <p:cNvSpPr txBox="1"/>
          <p:nvPr/>
        </p:nvSpPr>
        <p:spPr>
          <a:xfrm>
            <a:off x="4631257" y="4885816"/>
            <a:ext cx="241269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Урегулирование будущего доступа к результатам исследований на приемлемых условиях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9BA36E-ACD5-AA88-C477-869B86BCA837}"/>
              </a:ext>
            </a:extLst>
          </p:cNvPr>
          <p:cNvSpPr txBox="1"/>
          <p:nvPr/>
        </p:nvSpPr>
        <p:spPr>
          <a:xfrm>
            <a:off x="9632092" y="4885816"/>
            <a:ext cx="241261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Целесообразность и выгодность развития собственных исследовательских организаций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BAE5D2CD-30B4-8BA5-406D-1C2CF6F1A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70" y="-16195"/>
            <a:ext cx="1453635" cy="10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66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8756B-B930-546E-9621-7493BB74A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ustomShape 4">
            <a:extLst>
              <a:ext uri="{FF2B5EF4-FFF2-40B4-BE49-F238E27FC236}">
                <a16:creationId xmlns:a16="http://schemas.microsoft.com/office/drawing/2014/main" id="{A173E7DE-3E94-B63F-CFD9-CA39EDC17446}"/>
              </a:ext>
            </a:extLst>
          </p:cNvPr>
          <p:cNvSpPr/>
          <p:nvPr/>
        </p:nvSpPr>
        <p:spPr>
          <a:xfrm>
            <a:off x="0" y="802874"/>
            <a:ext cx="12192000" cy="180040"/>
          </a:xfrm>
          <a:prstGeom prst="rect">
            <a:avLst/>
          </a:prstGeom>
          <a:gradFill flip="none" rotWithShape="1">
            <a:gsLst>
              <a:gs pos="0">
                <a:srgbClr val="2E5F99"/>
              </a:gs>
              <a:gs pos="53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rgbClr val="000000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F983B-9070-EC8F-3303-784704707601}"/>
              </a:ext>
            </a:extLst>
          </p:cNvPr>
          <p:cNvSpPr txBox="1"/>
          <p:nvPr/>
        </p:nvSpPr>
        <p:spPr>
          <a:xfrm>
            <a:off x="266765" y="64044"/>
            <a:ext cx="950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sz="2800" b="1"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Место в правовом поле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EAF68D-55DF-B985-0454-2DB62FC3D589}"/>
              </a:ext>
            </a:extLst>
          </p:cNvPr>
          <p:cNvSpPr/>
          <p:nvPr/>
        </p:nvSpPr>
        <p:spPr bwMode="auto">
          <a:xfrm>
            <a:off x="11893387" y="6576281"/>
            <a:ext cx="2584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FF8D7701-D914-A746-AB52-CA3A16493593}" type="slidenum">
              <a:rPr lang="en-US" sz="9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6</a:t>
            </a:fld>
            <a:endParaRPr lang="ru-RU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A5308-F717-867B-25F2-5A6B54113BE6}"/>
              </a:ext>
            </a:extLst>
          </p:cNvPr>
          <p:cNvSpPr txBox="1"/>
          <p:nvPr/>
        </p:nvSpPr>
        <p:spPr>
          <a:xfrm>
            <a:off x="9092877" y="4048645"/>
            <a:ext cx="2929712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Законопроект инициирует внесение необходимых изменений в бюджетное, налоговое, закупочное, антимонопольное регулирование, законодательство об оценке и бухгалтерском учете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565CDDC-0187-7147-FE4D-6431E7BEF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70" y="-16195"/>
            <a:ext cx="1453635" cy="102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A52323-CF84-58E2-A1D7-59B145306087}"/>
              </a:ext>
            </a:extLst>
          </p:cNvPr>
          <p:cNvSpPr txBox="1"/>
          <p:nvPr/>
        </p:nvSpPr>
        <p:spPr>
          <a:xfrm>
            <a:off x="3838772" y="3563286"/>
            <a:ext cx="4514456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42D45"/>
                </a:solidFill>
                <a:latin typeface="Garamond" panose="02020404030301010803" pitchFamily="18" charset="0"/>
                <a:ea typeface="Arial"/>
                <a:cs typeface="Arial"/>
              </a:rPr>
              <a:t>Проект федерального закона «О создании и трансфере технологий в Российской Федерации»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078F-A199-916A-3E6D-553664E5420B}"/>
              </a:ext>
            </a:extLst>
          </p:cNvPr>
          <p:cNvSpPr txBox="1"/>
          <p:nvPr/>
        </p:nvSpPr>
        <p:spPr>
          <a:xfrm>
            <a:off x="166027" y="1147362"/>
            <a:ext cx="4514456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Стратегия научно-технологического развития Российской Федерации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138775-93A8-3E16-E5ED-211ADE9D2FED}"/>
              </a:ext>
            </a:extLst>
          </p:cNvPr>
          <p:cNvSpPr txBox="1"/>
          <p:nvPr/>
        </p:nvSpPr>
        <p:spPr>
          <a:xfrm>
            <a:off x="1073576" y="1921952"/>
            <a:ext cx="437369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Garamond" panose="02020404030301010803" pitchFamily="18" charset="0"/>
              </a:rPr>
              <a:t>Конкретизация организационных условий сотрудничества науки и производства, формирования собственного технологического задела и создания конкурентоспособной продукции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758B38-644B-70CF-BB56-1A8D68131F1E}"/>
              </a:ext>
            </a:extLst>
          </p:cNvPr>
          <p:cNvSpPr txBox="1"/>
          <p:nvPr/>
        </p:nvSpPr>
        <p:spPr>
          <a:xfrm>
            <a:off x="7511516" y="1146920"/>
            <a:ext cx="4514457" cy="147732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Федеральный закон «О технологической политике в Российской Федерации и о внесении изменений в отдельные законодательные акты Российской Федерации»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B50F0-5A6F-DD46-766C-CA577848044C}"/>
              </a:ext>
            </a:extLst>
          </p:cNvPr>
          <p:cNvSpPr txBox="1"/>
          <p:nvPr/>
        </p:nvSpPr>
        <p:spPr>
          <a:xfrm>
            <a:off x="6744729" y="2752949"/>
            <a:ext cx="437369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Согласованность организации создания и трансфера технологий в разных моделях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5A327F-0727-D487-6F41-DB6220627628}"/>
              </a:ext>
            </a:extLst>
          </p:cNvPr>
          <p:cNvSpPr txBox="1"/>
          <p:nvPr/>
        </p:nvSpPr>
        <p:spPr>
          <a:xfrm>
            <a:off x="3838771" y="5563366"/>
            <a:ext cx="4514457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defRPr b="1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Федеральный закон «О промышленной политике в Российской Федерации»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21D09-FCA4-AEBB-F081-986B848DD241}"/>
              </a:ext>
            </a:extLst>
          </p:cNvPr>
          <p:cNvSpPr txBox="1"/>
          <p:nvPr/>
        </p:nvSpPr>
        <p:spPr>
          <a:xfrm>
            <a:off x="3838772" y="4550509"/>
            <a:ext cx="451445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>
                <a:latin typeface="Garamond" panose="02020404030301010803" pitchFamily="18" charset="0"/>
              </a:defRPr>
            </a:lvl1pPr>
          </a:lstStyle>
          <a:p>
            <a:r>
              <a:rPr lang="ru-RU" dirty="0"/>
              <a:t>Обеспечение дополнительной организационной основы для перехода от исследований к производству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98A167-610D-4044-437D-7189E8650524}"/>
              </a:ext>
            </a:extLst>
          </p:cNvPr>
          <p:cNvSpPr txBox="1"/>
          <p:nvPr/>
        </p:nvSpPr>
        <p:spPr>
          <a:xfrm>
            <a:off x="166027" y="3771646"/>
            <a:ext cx="2929713" cy="2585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Garamond" panose="02020404030301010803" pitchFamily="18" charset="0"/>
              </a:rPr>
              <a:t>Законопроект определяет принципы и направления формирования и развития государственных инструментов и мер поддержки отраслевого сектора исследований и разработок, трансфера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06478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8613CC7B872DD448117B04E01BDC483" ma:contentTypeVersion="11" ma:contentTypeDescription="Создание документа." ma:contentTypeScope="" ma:versionID="9b0d0763d69959547cc1ce1fb5ef065e">
  <xsd:schema xmlns:xsd="http://www.w3.org/2001/XMLSchema" xmlns:xs="http://www.w3.org/2001/XMLSchema" xmlns:p="http://schemas.microsoft.com/office/2006/metadata/properties" xmlns:ns3="f615abd8-3cb9-4983-8d85-a5ba442b9965" targetNamespace="http://schemas.microsoft.com/office/2006/metadata/properties" ma:root="true" ma:fieldsID="44cf6ed14ca4d5383d0990c934512012" ns3:_="">
    <xsd:import namespace="f615abd8-3cb9-4983-8d85-a5ba442b99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15abd8-3cb9-4983-8d85-a5ba442b99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402477-8298-4CE7-99FF-C74855AB61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15abd8-3cb9-4983-8d85-a5ba442b99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7FB9C4-6829-4FFC-A066-F0292B07C02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615abd8-3cb9-4983-8d85-a5ba442b996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4616FC-6DEA-4C14-B4C4-18A4478EB4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41496</TotalTime>
  <Words>453</Words>
  <Application>Microsoft Office PowerPoint</Application>
  <PresentationFormat>Широкоэкранный</PresentationFormat>
  <Paragraphs>62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Garamond</vt:lpstr>
      <vt:lpstr>Symbol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Демаков Игорь Леонидович</dc:creator>
  <cp:lastModifiedBy>Глухова Мария Николаевна</cp:lastModifiedBy>
  <cp:revision>1526</cp:revision>
  <cp:lastPrinted>2023-10-26T15:14:08Z</cp:lastPrinted>
  <dcterms:created xsi:type="dcterms:W3CDTF">2022-03-01T00:16:08Z</dcterms:created>
  <dcterms:modified xsi:type="dcterms:W3CDTF">2026-10-21T11:50:27Z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0x010100C8613CC7B872DD448117B04E01BDC483</vt:lpwstr>
  </property>
  <property fmtid="{D5CDD505-2E9C-101B-9397-08002B2CF9AE}" pid="3" name="ICV">
    <vt:lpwstr>0c72808510764508b25d0a7103553f32</vt:lpwstr>
  </property>
  <property fmtid="{D5CDD505-2E9C-101B-9397-08002B2CF9AE}" pid="4" name="NXPowerLiteLastOptimized">
    <vt:lpwstr>532234</vt:lpwstr>
  </property>
  <property fmtid="{D5CDD505-2E9C-101B-9397-08002B2CF9AE}" pid="5" name="NXPowerLiteSettings">
    <vt:lpwstr>F7000400038000</vt:lpwstr>
  </property>
  <property fmtid="{D5CDD505-2E9C-101B-9397-08002B2CF9AE}" pid="6" name="NXPowerLiteVersion">
    <vt:lpwstr>S10.0.0</vt:lpwstr>
  </property>
</Properties>
</file>